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Roboto"/>
      <p:regular r:id="rId15"/>
      <p:bold r:id="rId16"/>
      <p:italic r:id="rId17"/>
      <p:boldItalic r:id="rId18"/>
    </p:embeddedFont>
    <p:embeddedFont>
      <p:font typeface="Century Gothic"/>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g6wOY16r5905WE97z37wq1kTXx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Gothic-bold.fntdata"/><Relationship Id="rId11" Type="http://schemas.openxmlformats.org/officeDocument/2006/relationships/slide" Target="slides/slide7.xml"/><Relationship Id="rId22" Type="http://schemas.openxmlformats.org/officeDocument/2006/relationships/font" Target="fonts/CenturyGothic-boldItalic.fntdata"/><Relationship Id="rId10" Type="http://schemas.openxmlformats.org/officeDocument/2006/relationships/slide" Target="slides/slide6.xml"/><Relationship Id="rId21" Type="http://schemas.openxmlformats.org/officeDocument/2006/relationships/font" Target="fonts/CenturyGothic-italic.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19" Type="http://schemas.openxmlformats.org/officeDocument/2006/relationships/font" Target="fonts/CenturyGothic-regular.fntdata"/><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93287e98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93287e9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93287e98a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93287e98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2" name="Shape 12"/>
        <p:cNvGrpSpPr/>
        <p:nvPr/>
      </p:nvGrpSpPr>
      <p:grpSpPr>
        <a:xfrm>
          <a:off x="0" y="0"/>
          <a:ext cx="0" cy="0"/>
          <a:chOff x="0" y="0"/>
          <a:chExt cx="0" cy="0"/>
        </a:xfrm>
      </p:grpSpPr>
      <p:pic>
        <p:nvPicPr>
          <p:cNvPr descr="C0-HD-BTM.png" id="13" name="Google Shape;13;p1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 name="Google Shape;14;p12"/>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2"/>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 name="Google Shape;16;p12"/>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71" name="Shape 71"/>
        <p:cNvGrpSpPr/>
        <p:nvPr/>
      </p:nvGrpSpPr>
      <p:grpSpPr>
        <a:xfrm>
          <a:off x="0" y="0"/>
          <a:ext cx="0" cy="0"/>
          <a:chOff x="0" y="0"/>
          <a:chExt cx="0" cy="0"/>
        </a:xfrm>
      </p:grpSpPr>
      <p:sp>
        <p:nvSpPr>
          <p:cNvPr id="72" name="Google Shape;72;p21"/>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1"/>
          <p:cNvSpPr/>
          <p:nvPr>
            <p:ph idx="2" type="pic"/>
          </p:nvPr>
        </p:nvSpPr>
        <p:spPr>
          <a:xfrm>
            <a:off x="681727" y="941439"/>
            <a:ext cx="10821840" cy="3478161"/>
          </a:xfrm>
          <a:prstGeom prst="rect">
            <a:avLst/>
          </a:prstGeom>
          <a:noFill/>
          <a:ln>
            <a:noFill/>
          </a:ln>
        </p:spPr>
      </p:sp>
      <p:sp>
        <p:nvSpPr>
          <p:cNvPr id="74" name="Google Shape;74;p21"/>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2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showMasterSp="0">
  <p:cSld name="Título y descripción">
    <p:spTree>
      <p:nvGrpSpPr>
        <p:cNvPr id="78" name="Shape 78"/>
        <p:cNvGrpSpPr/>
        <p:nvPr/>
      </p:nvGrpSpPr>
      <p:grpSpPr>
        <a:xfrm>
          <a:off x="0" y="0"/>
          <a:ext cx="0" cy="0"/>
          <a:chOff x="0" y="0"/>
          <a:chExt cx="0" cy="0"/>
        </a:xfrm>
      </p:grpSpPr>
      <p:pic>
        <p:nvPicPr>
          <p:cNvPr descr="C0-HD-BTM.png" id="79" name="Google Shape;79;p2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22"/>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2"/>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2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showMasterSp="0">
  <p:cSld name="Cita con descripción">
    <p:spTree>
      <p:nvGrpSpPr>
        <p:cNvPr id="85" name="Shape 85"/>
        <p:cNvGrpSpPr/>
        <p:nvPr/>
      </p:nvGrpSpPr>
      <p:grpSpPr>
        <a:xfrm>
          <a:off x="0" y="0"/>
          <a:ext cx="0" cy="0"/>
          <a:chOff x="0" y="0"/>
          <a:chExt cx="0" cy="0"/>
        </a:xfrm>
      </p:grpSpPr>
      <p:pic>
        <p:nvPicPr>
          <p:cNvPr descr="C0-HD-BTM.png" id="86" name="Google Shape;86;p2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23"/>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3"/>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23"/>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23"/>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3"/>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
        <p:nvSpPr>
          <p:cNvPr id="93" name="Google Shape;93;p23"/>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i="0" lang="es-MX" sz="8000" u="none" cap="none" strike="noStrike">
                <a:solidFill>
                  <a:schemeClr val="lt1"/>
                </a:solidFill>
                <a:latin typeface="Century Gothic"/>
                <a:ea typeface="Century Gothic"/>
                <a:cs typeface="Century Gothic"/>
                <a:sym typeface="Century Gothic"/>
              </a:rPr>
              <a:t>“</a:t>
            </a:r>
            <a:endParaRPr/>
          </a:p>
        </p:txBody>
      </p:sp>
      <p:sp>
        <p:nvSpPr>
          <p:cNvPr id="94" name="Google Shape;94;p23"/>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i="0" lang="es-MX" sz="8000" u="none" cap="none" strike="noStrik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showMasterSp="0">
  <p:cSld name="Tarjeta de nombre">
    <p:spTree>
      <p:nvGrpSpPr>
        <p:cNvPr id="95" name="Shape 95"/>
        <p:cNvGrpSpPr/>
        <p:nvPr/>
      </p:nvGrpSpPr>
      <p:grpSpPr>
        <a:xfrm>
          <a:off x="0" y="0"/>
          <a:ext cx="0" cy="0"/>
          <a:chOff x="0" y="0"/>
          <a:chExt cx="0" cy="0"/>
        </a:xfrm>
      </p:grpSpPr>
      <p:pic>
        <p:nvPicPr>
          <p:cNvPr descr="C0-HD-BTM.png" id="96" name="Google Shape;96;p2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24"/>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4"/>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24"/>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4"/>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02" name="Shape 102"/>
        <p:cNvGrpSpPr/>
        <p:nvPr/>
      </p:nvGrpSpPr>
      <p:grpSpPr>
        <a:xfrm>
          <a:off x="0" y="0"/>
          <a:ext cx="0" cy="0"/>
          <a:chOff x="0" y="0"/>
          <a:chExt cx="0" cy="0"/>
        </a:xfrm>
      </p:grpSpPr>
      <p:sp>
        <p:nvSpPr>
          <p:cNvPr id="103" name="Google Shape;103;p25"/>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5"/>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25"/>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25"/>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25"/>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25"/>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25"/>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2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13" name="Shape 113"/>
        <p:cNvGrpSpPr/>
        <p:nvPr/>
      </p:nvGrpSpPr>
      <p:grpSpPr>
        <a:xfrm>
          <a:off x="0" y="0"/>
          <a:ext cx="0" cy="0"/>
          <a:chOff x="0" y="0"/>
          <a:chExt cx="0" cy="0"/>
        </a:xfrm>
      </p:grpSpPr>
      <p:sp>
        <p:nvSpPr>
          <p:cNvPr id="114" name="Google Shape;114;p26"/>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6"/>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26"/>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17" name="Google Shape;117;p26"/>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26"/>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26"/>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0" name="Google Shape;120;p26"/>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26"/>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26"/>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23" name="Google Shape;123;p26"/>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2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27" name="Shape 127"/>
        <p:cNvGrpSpPr/>
        <p:nvPr/>
      </p:nvGrpSpPr>
      <p:grpSpPr>
        <a:xfrm>
          <a:off x="0" y="0"/>
          <a:ext cx="0" cy="0"/>
          <a:chOff x="0" y="0"/>
          <a:chExt cx="0" cy="0"/>
        </a:xfrm>
      </p:grpSpPr>
      <p:sp>
        <p:nvSpPr>
          <p:cNvPr id="128" name="Google Shape;128;p2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7"/>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2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2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28"/>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8"/>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28"/>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8"/>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8"/>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9" name="Shape 19"/>
        <p:cNvGrpSpPr/>
        <p:nvPr/>
      </p:nvGrpSpPr>
      <p:grpSpPr>
        <a:xfrm>
          <a:off x="0" y="0"/>
          <a:ext cx="0" cy="0"/>
          <a:chOff x="0" y="0"/>
          <a:chExt cx="0" cy="0"/>
        </a:xfrm>
      </p:grpSpPr>
      <p:sp>
        <p:nvSpPr>
          <p:cNvPr id="20" name="Google Shape;20;p1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 name="Google Shape;22;p1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spTree>
      <p:nvGrpSpPr>
        <p:cNvPr id="25" name="Shape 25"/>
        <p:cNvGrpSpPr/>
        <p:nvPr/>
      </p:nvGrpSpPr>
      <p:grpSpPr>
        <a:xfrm>
          <a:off x="0" y="0"/>
          <a:ext cx="0" cy="0"/>
          <a:chOff x="0" y="0"/>
          <a:chExt cx="0" cy="0"/>
        </a:xfrm>
      </p:grpSpPr>
      <p:pic>
        <p:nvPicPr>
          <p:cNvPr descr="C0-HD-BTM.png" id="26" name="Google Shape;26;p1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14"/>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4"/>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14"/>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2" name="Shape 32"/>
        <p:cNvGrpSpPr/>
        <p:nvPr/>
      </p:nvGrpSpPr>
      <p:grpSpPr>
        <a:xfrm>
          <a:off x="0" y="0"/>
          <a:ext cx="0" cy="0"/>
          <a:chOff x="0" y="0"/>
          <a:chExt cx="0" cy="0"/>
        </a:xfrm>
      </p:grpSpPr>
      <p:sp>
        <p:nvSpPr>
          <p:cNvPr id="33" name="Google Shape;33;p1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5"/>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15"/>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1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9" name="Shape 39"/>
        <p:cNvGrpSpPr/>
        <p:nvPr/>
      </p:nvGrpSpPr>
      <p:grpSpPr>
        <a:xfrm>
          <a:off x="0" y="0"/>
          <a:ext cx="0" cy="0"/>
          <a:chOff x="0" y="0"/>
          <a:chExt cx="0" cy="0"/>
        </a:xfrm>
      </p:grpSpPr>
      <p:sp>
        <p:nvSpPr>
          <p:cNvPr id="40" name="Google Shape;40;p16"/>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6"/>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16"/>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16"/>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16"/>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8" name="Shape 48"/>
        <p:cNvGrpSpPr/>
        <p:nvPr/>
      </p:nvGrpSpPr>
      <p:grpSpPr>
        <a:xfrm>
          <a:off x="0" y="0"/>
          <a:ext cx="0" cy="0"/>
          <a:chOff x="0" y="0"/>
          <a:chExt cx="0" cy="0"/>
        </a:xfrm>
      </p:grpSpPr>
      <p:sp>
        <p:nvSpPr>
          <p:cNvPr id="49" name="Google Shape;49;p1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1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3" name="Shape 53"/>
        <p:cNvGrpSpPr/>
        <p:nvPr/>
      </p:nvGrpSpPr>
      <p:grpSpPr>
        <a:xfrm>
          <a:off x="0" y="0"/>
          <a:ext cx="0" cy="0"/>
          <a:chOff x="0" y="0"/>
          <a:chExt cx="0" cy="0"/>
        </a:xfrm>
      </p:grpSpPr>
      <p:sp>
        <p:nvSpPr>
          <p:cNvPr id="54" name="Google Shape;54;p1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7" name="Shape 57"/>
        <p:cNvGrpSpPr/>
        <p:nvPr/>
      </p:nvGrpSpPr>
      <p:grpSpPr>
        <a:xfrm>
          <a:off x="0" y="0"/>
          <a:ext cx="0" cy="0"/>
          <a:chOff x="0" y="0"/>
          <a:chExt cx="0" cy="0"/>
        </a:xfrm>
      </p:grpSpPr>
      <p:sp>
        <p:nvSpPr>
          <p:cNvPr id="58" name="Google Shape;58;p19"/>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9"/>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19"/>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1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4" name="Shape 64"/>
        <p:cNvGrpSpPr/>
        <p:nvPr/>
      </p:nvGrpSpPr>
      <p:grpSpPr>
        <a:xfrm>
          <a:off x="0" y="0"/>
          <a:ext cx="0" cy="0"/>
          <a:chOff x="0" y="0"/>
          <a:chExt cx="0" cy="0"/>
        </a:xfrm>
      </p:grpSpPr>
      <p:sp>
        <p:nvSpPr>
          <p:cNvPr id="65" name="Google Shape;65;p20"/>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0"/>
          <p:cNvSpPr/>
          <p:nvPr>
            <p:ph idx="2" type="pic"/>
          </p:nvPr>
        </p:nvSpPr>
        <p:spPr>
          <a:xfrm>
            <a:off x="7861238" y="751241"/>
            <a:ext cx="3644962" cy="5467443"/>
          </a:xfrm>
          <a:prstGeom prst="rect">
            <a:avLst/>
          </a:prstGeom>
          <a:noFill/>
          <a:ln>
            <a:noFill/>
          </a:ln>
        </p:spPr>
      </p:sp>
      <p:sp>
        <p:nvSpPr>
          <p:cNvPr id="67" name="Google Shape;67;p20"/>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2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pic>
        <p:nvPicPr>
          <p:cNvPr descr="C0-HD-TOP.png" id="6" name="Google Shape;6;p11"/>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1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1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hyperlink" Target="https://es.wikipedia.org/wiki/Orquesta_del_Titanic" TargetMode="External"/><Relationship Id="rId5"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pic>
        <p:nvPicPr>
          <p:cNvPr descr="Patrón de fondo&#10;&#10;Descripción generada automáticamente" id="144" name="Google Shape;144;p1"/>
          <p:cNvPicPr preferRelativeResize="0"/>
          <p:nvPr/>
        </p:nvPicPr>
        <p:blipFill rotWithShape="1">
          <a:blip r:embed="rId3">
            <a:alphaModFix amt="40000"/>
          </a:blip>
          <a:srcRect b="0" l="2293" r="8817" t="0"/>
          <a:stretch/>
        </p:blipFill>
        <p:spPr>
          <a:xfrm>
            <a:off x="20" y="75"/>
            <a:ext cx="12191980" cy="6857848"/>
          </a:xfrm>
          <a:prstGeom prst="rect">
            <a:avLst/>
          </a:prstGeom>
          <a:noFill/>
          <a:ln>
            <a:noFill/>
          </a:ln>
        </p:spPr>
      </p:pic>
      <p:sp>
        <p:nvSpPr>
          <p:cNvPr id="145" name="Google Shape;145;p1"/>
          <p:cNvSpPr txBox="1"/>
          <p:nvPr>
            <p:ph type="ctrTitle"/>
          </p:nvPr>
        </p:nvSpPr>
        <p:spPr>
          <a:xfrm>
            <a:off x="810604" y="623475"/>
            <a:ext cx="10764900" cy="2697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D1D5DB"/>
              </a:buClr>
              <a:buSzPts val="6000"/>
              <a:buFont typeface="Arial"/>
              <a:buNone/>
            </a:pPr>
            <a:r>
              <a:rPr b="0" i="0" lang="es-MX" sz="4400">
                <a:solidFill>
                  <a:srgbClr val="D1D5DB"/>
                </a:solidFill>
                <a:latin typeface="Arial"/>
                <a:ea typeface="Arial"/>
                <a:cs typeface="Arial"/>
                <a:sym typeface="Arial"/>
              </a:rPr>
              <a:t>FINAL DE REDES NEURONALES - CLASIFICACIÓN DE IMÁGENES DE </a:t>
            </a:r>
            <a:r>
              <a:rPr lang="es-MX" sz="4400">
                <a:solidFill>
                  <a:srgbClr val="D1D5DB"/>
                </a:solidFill>
                <a:latin typeface="Arial"/>
                <a:ea typeface="Arial"/>
                <a:cs typeface="Arial"/>
                <a:sym typeface="Arial"/>
              </a:rPr>
              <a:t>COMIDAS</a:t>
            </a:r>
            <a:endParaRPr sz="4400">
              <a:solidFill>
                <a:srgbClr val="FFFFFF"/>
              </a:solidFill>
            </a:endParaRPr>
          </a:p>
        </p:txBody>
      </p:sp>
      <p:sp>
        <p:nvSpPr>
          <p:cNvPr id="146" name="Google Shape;146;p1"/>
          <p:cNvSpPr txBox="1"/>
          <p:nvPr>
            <p:ph idx="1" type="subTitle"/>
          </p:nvPr>
        </p:nvSpPr>
        <p:spPr>
          <a:xfrm>
            <a:off x="1079650" y="3815500"/>
            <a:ext cx="5173800" cy="13728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1200"/>
              </a:spcBef>
              <a:spcAft>
                <a:spcPts val="0"/>
              </a:spcAft>
              <a:buNone/>
            </a:pPr>
            <a:r>
              <a:rPr b="1" lang="es-MX" sz="2100">
                <a:solidFill>
                  <a:srgbClr val="FF9900"/>
                </a:solidFill>
                <a:uFill>
                  <a:noFill/>
                </a:uFill>
                <a:hlinkClick r:id="rId4">
                  <a:extLst>
                    <a:ext uri="{A12FA001-AC4F-418D-AE19-62706E023703}">
                      <ahyp:hlinkClr val="tx"/>
                    </a:ext>
                  </a:extLst>
                </a:hlinkClick>
              </a:rPr>
              <a:t>Orquesta del Titanic</a:t>
            </a:r>
            <a:endParaRPr b="1" sz="2500">
              <a:solidFill>
                <a:srgbClr val="FF9900"/>
              </a:solidFill>
            </a:endParaRPr>
          </a:p>
          <a:p>
            <a:pPr indent="-123825" lvl="0" marL="0" rtl="0" algn="l">
              <a:lnSpc>
                <a:spcPct val="115000"/>
              </a:lnSpc>
              <a:spcBef>
                <a:spcPts val="1200"/>
              </a:spcBef>
              <a:spcAft>
                <a:spcPts val="0"/>
              </a:spcAft>
              <a:buClr>
                <a:schemeClr val="lt2"/>
              </a:buClr>
              <a:buSzPts val="1950"/>
              <a:buFont typeface="Century Gothic"/>
              <a:buChar char="•"/>
            </a:pPr>
            <a:r>
              <a:rPr b="1" lang="es-MX" sz="1500">
                <a:solidFill>
                  <a:schemeClr val="lt2"/>
                </a:solidFill>
              </a:rPr>
              <a:t>González González Omar Alejandro</a:t>
            </a:r>
            <a:endParaRPr b="1" sz="1500">
              <a:solidFill>
                <a:schemeClr val="lt2"/>
              </a:solidFill>
            </a:endParaRPr>
          </a:p>
          <a:p>
            <a:pPr indent="-123825" lvl="0" marL="0" rtl="0" algn="l">
              <a:lnSpc>
                <a:spcPct val="115000"/>
              </a:lnSpc>
              <a:spcBef>
                <a:spcPts val="0"/>
              </a:spcBef>
              <a:spcAft>
                <a:spcPts val="0"/>
              </a:spcAft>
              <a:buClr>
                <a:schemeClr val="lt2"/>
              </a:buClr>
              <a:buSzPts val="1950"/>
              <a:buFont typeface="Century Gothic"/>
              <a:buChar char="•"/>
            </a:pPr>
            <a:r>
              <a:rPr b="1" lang="es-MX" sz="1500">
                <a:solidFill>
                  <a:schemeClr val="lt2"/>
                </a:solidFill>
              </a:rPr>
              <a:t>Hernandez Martin Jean Carlos </a:t>
            </a:r>
            <a:endParaRPr b="1" sz="1500">
              <a:solidFill>
                <a:schemeClr val="lt2"/>
              </a:solidFill>
            </a:endParaRPr>
          </a:p>
          <a:p>
            <a:pPr indent="-123825" lvl="0" marL="0" rtl="0" algn="l">
              <a:lnSpc>
                <a:spcPct val="115000"/>
              </a:lnSpc>
              <a:spcBef>
                <a:spcPts val="0"/>
              </a:spcBef>
              <a:spcAft>
                <a:spcPts val="0"/>
              </a:spcAft>
              <a:buClr>
                <a:schemeClr val="lt2"/>
              </a:buClr>
              <a:buSzPts val="1950"/>
              <a:buFont typeface="Century Gothic"/>
              <a:buChar char="•"/>
            </a:pPr>
            <a:r>
              <a:rPr b="1" lang="es-MX" sz="1500">
                <a:solidFill>
                  <a:schemeClr val="lt2"/>
                </a:solidFill>
              </a:rPr>
              <a:t>Perez Guerra Jesus Alonso</a:t>
            </a:r>
            <a:endParaRPr sz="1950">
              <a:solidFill>
                <a:schemeClr val="lt2"/>
              </a:solidFill>
            </a:endParaRPr>
          </a:p>
          <a:p>
            <a:pPr indent="0" lvl="0" marL="0" rtl="0" algn="l">
              <a:lnSpc>
                <a:spcPct val="70000"/>
              </a:lnSpc>
              <a:spcBef>
                <a:spcPts val="1200"/>
              </a:spcBef>
              <a:spcAft>
                <a:spcPts val="0"/>
              </a:spcAft>
              <a:buClr>
                <a:schemeClr val="lt1"/>
              </a:buClr>
              <a:buSzPts val="950"/>
              <a:buNone/>
            </a:pPr>
            <a:r>
              <a:t/>
            </a:r>
            <a:endParaRPr sz="950">
              <a:solidFill>
                <a:srgbClr val="FFFFFF"/>
              </a:solidFill>
            </a:endParaRPr>
          </a:p>
        </p:txBody>
      </p:sp>
      <p:sp>
        <p:nvSpPr>
          <p:cNvPr id="147" name="Google Shape;147;p1"/>
          <p:cNvSpPr/>
          <p:nvPr/>
        </p:nvSpPr>
        <p:spPr>
          <a:xfrm>
            <a:off x="7157050" y="2442175"/>
            <a:ext cx="4079700" cy="3730500"/>
          </a:xfrm>
          <a:prstGeom prst="roundRect">
            <a:avLst>
              <a:gd fmla="val 22115"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1"/>
          <p:cNvPicPr preferRelativeResize="0"/>
          <p:nvPr/>
        </p:nvPicPr>
        <p:blipFill>
          <a:blip r:embed="rId5">
            <a:alphaModFix/>
          </a:blip>
          <a:stretch>
            <a:fillRect/>
          </a:stretch>
        </p:blipFill>
        <p:spPr>
          <a:xfrm>
            <a:off x="7482866" y="2689921"/>
            <a:ext cx="3427837" cy="32349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0"/>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s-MX"/>
              <a:t>Conclusiones </a:t>
            </a:r>
            <a:endParaRPr/>
          </a:p>
        </p:txBody>
      </p:sp>
      <p:sp>
        <p:nvSpPr>
          <p:cNvPr id="215" name="Google Shape;215;p10"/>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s-MX" sz="2100">
                <a:solidFill>
                  <a:schemeClr val="lt2"/>
                </a:solidFill>
              </a:rPr>
              <a:t>En conclusión, el proyecto final de redes neuronales cumplió su objetivo principal al lograr la clasificación automática de imágenes de comida rápida con una alta precisión.</a:t>
            </a:r>
            <a:endParaRPr sz="2100">
              <a:solidFill>
                <a:schemeClr val="lt2"/>
              </a:solidFill>
            </a:endParaRPr>
          </a:p>
          <a:p>
            <a:pPr indent="-349250" lvl="0" marL="457200" rtl="0" algn="l">
              <a:lnSpc>
                <a:spcPct val="90000"/>
              </a:lnSpc>
              <a:spcBef>
                <a:spcPts val="0"/>
              </a:spcBef>
              <a:spcAft>
                <a:spcPts val="0"/>
              </a:spcAft>
              <a:buClr>
                <a:schemeClr val="lt2"/>
              </a:buClr>
              <a:buSzPts val="1900"/>
              <a:buChar char="•"/>
            </a:pPr>
            <a:r>
              <a:rPr lang="es-MX" sz="1900">
                <a:solidFill>
                  <a:schemeClr val="lt2"/>
                </a:solidFill>
              </a:rPr>
              <a:t>TensorFlow proporcionó las herramientas y API necesarias para construir y entrenar la red </a:t>
            </a:r>
            <a:endParaRPr sz="1900">
              <a:solidFill>
                <a:schemeClr val="lt2"/>
              </a:solidFill>
            </a:endParaRPr>
          </a:p>
          <a:p>
            <a:pPr indent="-349250" lvl="0" marL="457200" rtl="0" algn="l">
              <a:lnSpc>
                <a:spcPct val="90000"/>
              </a:lnSpc>
              <a:spcBef>
                <a:spcPts val="0"/>
              </a:spcBef>
              <a:spcAft>
                <a:spcPts val="0"/>
              </a:spcAft>
              <a:buClr>
                <a:schemeClr val="lt2"/>
              </a:buClr>
              <a:buSzPts val="1900"/>
              <a:buChar char="•"/>
            </a:pPr>
            <a:r>
              <a:rPr lang="es-MX" sz="1900">
                <a:solidFill>
                  <a:schemeClr val="lt2"/>
                </a:solidFill>
              </a:rPr>
              <a:t>El dataset utilizado, "Fast Food Classification Dataset - V2", fue fundamental para el éxito del proyecto.</a:t>
            </a:r>
            <a:endParaRPr sz="1900">
              <a:solidFill>
                <a:schemeClr val="lt2"/>
              </a:solidFill>
            </a:endParaRPr>
          </a:p>
          <a:p>
            <a:pPr indent="-349250" lvl="0" marL="457200" rtl="0" algn="l">
              <a:lnSpc>
                <a:spcPct val="90000"/>
              </a:lnSpc>
              <a:spcBef>
                <a:spcPts val="0"/>
              </a:spcBef>
              <a:spcAft>
                <a:spcPts val="0"/>
              </a:spcAft>
              <a:buClr>
                <a:schemeClr val="lt2"/>
              </a:buClr>
              <a:buSzPts val="1900"/>
              <a:buChar char="•"/>
            </a:pPr>
            <a:r>
              <a:rPr lang="es-MX" sz="1900">
                <a:solidFill>
                  <a:schemeClr val="lt2"/>
                </a:solidFill>
              </a:rPr>
              <a:t>Los resultados obtenidos en este proyecto demuestran la efectividad de las redes neuronales en la clasificación automática de imágenes. Sin embargo, siempre existen oportunidades de mejora, como la optimización de hiperparámetros y la exploración de diferentes arquitecturas de redes neuronales.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 name="Shape 152"/>
        <p:cNvGrpSpPr/>
        <p:nvPr/>
      </p:nvGrpSpPr>
      <p:grpSpPr>
        <a:xfrm>
          <a:off x="0" y="0"/>
          <a:ext cx="0" cy="0"/>
          <a:chOff x="0" y="0"/>
          <a:chExt cx="0" cy="0"/>
        </a:xfrm>
      </p:grpSpPr>
      <p:sp>
        <p:nvSpPr>
          <p:cNvPr id="153" name="Google Shape;153;p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Robots sentados en una silla de café verde" id="154" name="Google Shape;154;p2"/>
          <p:cNvPicPr preferRelativeResize="0"/>
          <p:nvPr/>
        </p:nvPicPr>
        <p:blipFill rotWithShape="1">
          <a:blip r:embed="rId3">
            <a:alphaModFix amt="30000"/>
          </a:blip>
          <a:srcRect b="0" l="0" r="0" t="0"/>
          <a:stretch/>
        </p:blipFill>
        <p:spPr>
          <a:xfrm>
            <a:off x="20" y="10"/>
            <a:ext cx="12191980" cy="6857990"/>
          </a:xfrm>
          <a:prstGeom prst="rect">
            <a:avLst/>
          </a:prstGeom>
          <a:noFill/>
          <a:ln>
            <a:noFill/>
          </a:ln>
        </p:spPr>
      </p:pic>
      <p:pic>
        <p:nvPicPr>
          <p:cNvPr id="155" name="Google Shape;155;p2"/>
          <p:cNvPicPr preferRelativeResize="0"/>
          <p:nvPr/>
        </p:nvPicPr>
        <p:blipFill rotWithShape="1">
          <a:blip r:embed="rId4">
            <a:alphaModFix/>
          </a:blip>
          <a:srcRect b="0" l="0" r="0" t="0"/>
          <a:stretch/>
        </p:blipFill>
        <p:spPr>
          <a:xfrm>
            <a:off x="0" y="0"/>
            <a:ext cx="12192000" cy="1441450"/>
          </a:xfrm>
          <a:prstGeom prst="rect">
            <a:avLst/>
          </a:prstGeom>
          <a:noFill/>
          <a:ln>
            <a:noFill/>
          </a:ln>
        </p:spPr>
      </p:pic>
      <p:sp>
        <p:nvSpPr>
          <p:cNvPr id="156" name="Google Shape;156;p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Arial"/>
              <a:buNone/>
            </a:pPr>
            <a:r>
              <a:rPr b="1" i="0" lang="es-MX">
                <a:latin typeface="Arial"/>
                <a:ea typeface="Arial"/>
                <a:cs typeface="Arial"/>
                <a:sym typeface="Arial"/>
              </a:rPr>
              <a:t>INTRODUCCIÓN:</a:t>
            </a:r>
            <a:endParaRPr b="1"/>
          </a:p>
        </p:txBody>
      </p:sp>
      <p:sp>
        <p:nvSpPr>
          <p:cNvPr id="157" name="Google Shape;157;p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D1D5DB"/>
              </a:buClr>
              <a:buSzPts val="2200"/>
              <a:buChar char="•"/>
            </a:pPr>
            <a:r>
              <a:rPr lang="es-MX">
                <a:solidFill>
                  <a:srgbClr val="D1D5DB"/>
                </a:solidFill>
                <a:latin typeface="Arial"/>
                <a:ea typeface="Arial"/>
                <a:cs typeface="Arial"/>
                <a:sym typeface="Arial"/>
              </a:rPr>
              <a:t>E</a:t>
            </a:r>
            <a:r>
              <a:rPr b="0" i="0" lang="es-MX">
                <a:solidFill>
                  <a:srgbClr val="D1D5DB"/>
                </a:solidFill>
                <a:latin typeface="Arial"/>
                <a:ea typeface="Arial"/>
                <a:cs typeface="Arial"/>
                <a:sym typeface="Arial"/>
              </a:rPr>
              <a:t>l proyecto final de redes </a:t>
            </a:r>
            <a:r>
              <a:rPr lang="es-MX">
                <a:solidFill>
                  <a:srgbClr val="D1D5DB"/>
                </a:solidFill>
                <a:latin typeface="Arial"/>
                <a:ea typeface="Arial"/>
                <a:cs typeface="Arial"/>
                <a:sym typeface="Arial"/>
              </a:rPr>
              <a:t>neuronales consiste</a:t>
            </a:r>
            <a:r>
              <a:rPr b="0" i="0" lang="es-MX">
                <a:solidFill>
                  <a:srgbClr val="D1D5DB"/>
                </a:solidFill>
                <a:latin typeface="Arial"/>
                <a:ea typeface="Arial"/>
                <a:cs typeface="Arial"/>
                <a:sym typeface="Arial"/>
              </a:rPr>
              <a:t> en una red neuronal que clasifica imágenes. Para este proyecto, se utilizó un </a:t>
            </a:r>
            <a:r>
              <a:rPr lang="es-MX">
                <a:solidFill>
                  <a:srgbClr val="D1D5DB"/>
                </a:solidFill>
                <a:latin typeface="Arial"/>
                <a:ea typeface="Arial"/>
                <a:cs typeface="Arial"/>
                <a:sym typeface="Arial"/>
              </a:rPr>
              <a:t>dataset</a:t>
            </a:r>
            <a:r>
              <a:rPr b="0" i="0" lang="es-MX">
                <a:solidFill>
                  <a:srgbClr val="D1D5DB"/>
                </a:solidFill>
                <a:latin typeface="Arial"/>
                <a:ea typeface="Arial"/>
                <a:cs typeface="Arial"/>
                <a:sym typeface="Arial"/>
              </a:rPr>
              <a:t> y se llevó a cabo la recopilación de datos, preprocesamiento de datos y entrenamiento de la red neuronal. El objetivo principal de este proyecto es clasificar automáticamente imágenes con una precisión.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D1D5DB"/>
              </a:buClr>
              <a:buSzPts val="4000"/>
              <a:buFont typeface="Arial"/>
              <a:buNone/>
            </a:pPr>
            <a:r>
              <a:rPr b="1" i="0" lang="es-MX">
                <a:solidFill>
                  <a:srgbClr val="D1D5DB"/>
                </a:solidFill>
                <a:latin typeface="Arial"/>
                <a:ea typeface="Arial"/>
                <a:cs typeface="Arial"/>
                <a:sym typeface="Arial"/>
              </a:rPr>
              <a:t>OBJETIVO:</a:t>
            </a:r>
            <a:endParaRPr b="1"/>
          </a:p>
        </p:txBody>
      </p:sp>
      <p:sp>
        <p:nvSpPr>
          <p:cNvPr id="163" name="Google Shape;163;p3"/>
          <p:cNvSpPr txBox="1"/>
          <p:nvPr>
            <p:ph idx="1" type="body"/>
          </p:nvPr>
        </p:nvSpPr>
        <p:spPr>
          <a:xfrm>
            <a:off x="685800" y="2194556"/>
            <a:ext cx="10820400" cy="1404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D1D5DB"/>
              </a:buClr>
              <a:buSzPts val="2200"/>
              <a:buChar char="•"/>
            </a:pPr>
            <a:r>
              <a:rPr b="0" i="0" lang="es-MX">
                <a:solidFill>
                  <a:srgbClr val="D1D5DB"/>
                </a:solidFill>
                <a:latin typeface="Arial"/>
                <a:ea typeface="Arial"/>
                <a:cs typeface="Arial"/>
                <a:sym typeface="Arial"/>
              </a:rPr>
              <a:t>El objetivo principal de este proyecto es crear una red neuronal que clasifique automáticamente imágenes que pueda diferencia</a:t>
            </a:r>
            <a:r>
              <a:rPr lang="es-MX">
                <a:solidFill>
                  <a:srgbClr val="D1D5DB"/>
                </a:solidFill>
                <a:latin typeface="Arial"/>
                <a:ea typeface="Arial"/>
                <a:cs typeface="Arial"/>
                <a:sym typeface="Arial"/>
              </a:rPr>
              <a:t>r entre diversas </a:t>
            </a:r>
            <a:r>
              <a:rPr lang="es-MX">
                <a:solidFill>
                  <a:srgbClr val="D1D5DB"/>
                </a:solidFill>
                <a:latin typeface="Arial"/>
                <a:ea typeface="Arial"/>
                <a:cs typeface="Arial"/>
                <a:sym typeface="Arial"/>
              </a:rPr>
              <a:t>imágenes</a:t>
            </a:r>
            <a:r>
              <a:rPr lang="es-MX">
                <a:solidFill>
                  <a:srgbClr val="D1D5DB"/>
                </a:solidFill>
                <a:latin typeface="Arial"/>
                <a:ea typeface="Arial"/>
                <a:cs typeface="Arial"/>
                <a:sym typeface="Arial"/>
              </a:rPr>
              <a:t>, pueda reconocer si en la imagen se detecta una comida</a:t>
            </a:r>
            <a:endParaRPr/>
          </a:p>
        </p:txBody>
      </p:sp>
      <p:pic>
        <p:nvPicPr>
          <p:cNvPr id="164" name="Google Shape;164;p3"/>
          <p:cNvPicPr preferRelativeResize="0"/>
          <p:nvPr/>
        </p:nvPicPr>
        <p:blipFill>
          <a:blip r:embed="rId3">
            <a:alphaModFix/>
          </a:blip>
          <a:stretch>
            <a:fillRect/>
          </a:stretch>
        </p:blipFill>
        <p:spPr>
          <a:xfrm>
            <a:off x="1003550" y="3706250"/>
            <a:ext cx="2986524" cy="2239900"/>
          </a:xfrm>
          <a:prstGeom prst="rect">
            <a:avLst/>
          </a:prstGeom>
          <a:noFill/>
          <a:ln>
            <a:noFill/>
          </a:ln>
        </p:spPr>
      </p:pic>
      <p:pic>
        <p:nvPicPr>
          <p:cNvPr id="165" name="Google Shape;165;p3"/>
          <p:cNvPicPr preferRelativeResize="0"/>
          <p:nvPr/>
        </p:nvPicPr>
        <p:blipFill>
          <a:blip r:embed="rId4">
            <a:alphaModFix/>
          </a:blip>
          <a:stretch>
            <a:fillRect/>
          </a:stretch>
        </p:blipFill>
        <p:spPr>
          <a:xfrm>
            <a:off x="8376025" y="3706250"/>
            <a:ext cx="2583507" cy="2239901"/>
          </a:xfrm>
          <a:prstGeom prst="rect">
            <a:avLst/>
          </a:prstGeom>
          <a:noFill/>
          <a:ln>
            <a:noFill/>
          </a:ln>
        </p:spPr>
      </p:pic>
      <p:pic>
        <p:nvPicPr>
          <p:cNvPr id="166" name="Google Shape;166;p3"/>
          <p:cNvPicPr preferRelativeResize="0"/>
          <p:nvPr/>
        </p:nvPicPr>
        <p:blipFill>
          <a:blip r:embed="rId5">
            <a:alphaModFix/>
          </a:blip>
          <a:stretch>
            <a:fillRect/>
          </a:stretch>
        </p:blipFill>
        <p:spPr>
          <a:xfrm>
            <a:off x="4774800" y="3834589"/>
            <a:ext cx="2976000" cy="1983225"/>
          </a:xfrm>
          <a:prstGeom prst="rect">
            <a:avLst/>
          </a:prstGeom>
          <a:noFill/>
          <a:ln>
            <a:noFill/>
          </a:ln>
        </p:spPr>
      </p:pic>
      <p:pic>
        <p:nvPicPr>
          <p:cNvPr id="167" name="Google Shape;167;p3"/>
          <p:cNvPicPr preferRelativeResize="0"/>
          <p:nvPr/>
        </p:nvPicPr>
        <p:blipFill>
          <a:blip r:embed="rId6">
            <a:alphaModFix/>
          </a:blip>
          <a:stretch>
            <a:fillRect/>
          </a:stretch>
        </p:blipFill>
        <p:spPr>
          <a:xfrm>
            <a:off x="7302375" y="4289386"/>
            <a:ext cx="1073650" cy="1073650"/>
          </a:xfrm>
          <a:prstGeom prst="rect">
            <a:avLst/>
          </a:prstGeom>
          <a:noFill/>
          <a:ln>
            <a:noFill/>
          </a:ln>
        </p:spPr>
      </p:pic>
      <p:pic>
        <p:nvPicPr>
          <p:cNvPr id="168" name="Google Shape;168;p3"/>
          <p:cNvPicPr preferRelativeResize="0"/>
          <p:nvPr/>
        </p:nvPicPr>
        <p:blipFill>
          <a:blip r:embed="rId6">
            <a:alphaModFix/>
          </a:blip>
          <a:stretch>
            <a:fillRect/>
          </a:stretch>
        </p:blipFill>
        <p:spPr>
          <a:xfrm rot="10800000">
            <a:off x="3990075" y="4289386"/>
            <a:ext cx="1073650" cy="1073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title"/>
          </p:nvPr>
        </p:nvSpPr>
        <p:spPr>
          <a:xfrm>
            <a:off x="2112675" y="457148"/>
            <a:ext cx="8610600" cy="1293000"/>
          </a:xfrm>
          <a:prstGeom prst="rect">
            <a:avLst/>
          </a:prstGeom>
          <a:noFill/>
          <a:ln>
            <a:noFill/>
          </a:ln>
        </p:spPr>
        <p:txBody>
          <a:bodyPr anchorCtr="0" anchor="ctr" bIns="45700" lIns="91425" spcFirstLastPara="1" rIns="91425" wrap="square" tIns="45700">
            <a:normAutofit/>
          </a:bodyPr>
          <a:lstStyle/>
          <a:p>
            <a:pPr indent="0" lvl="0" marL="228600" rtl="0" algn="r">
              <a:spcBef>
                <a:spcPts val="0"/>
              </a:spcBef>
              <a:spcAft>
                <a:spcPts val="0"/>
              </a:spcAft>
              <a:buNone/>
            </a:pPr>
            <a:r>
              <a:rPr b="1" lang="es-MX" sz="3500">
                <a:solidFill>
                  <a:srgbClr val="D1D5DB"/>
                </a:solidFill>
                <a:latin typeface="Arial"/>
                <a:ea typeface="Arial"/>
                <a:cs typeface="Arial"/>
                <a:sym typeface="Arial"/>
              </a:rPr>
              <a:t>R</a:t>
            </a:r>
            <a:r>
              <a:rPr b="1" lang="es-MX" sz="3500">
                <a:solidFill>
                  <a:srgbClr val="D1D5DB"/>
                </a:solidFill>
                <a:latin typeface="Arial"/>
                <a:ea typeface="Arial"/>
                <a:cs typeface="Arial"/>
                <a:sym typeface="Arial"/>
              </a:rPr>
              <a:t>edes neuronales</a:t>
            </a:r>
            <a:endParaRPr b="1" sz="5300"/>
          </a:p>
        </p:txBody>
      </p:sp>
      <p:sp>
        <p:nvSpPr>
          <p:cNvPr id="174" name="Google Shape;174;p5"/>
          <p:cNvSpPr txBox="1"/>
          <p:nvPr>
            <p:ph idx="1" type="body"/>
          </p:nvPr>
        </p:nvSpPr>
        <p:spPr>
          <a:xfrm>
            <a:off x="685800" y="2154910"/>
            <a:ext cx="10820400" cy="40242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t/>
            </a:r>
            <a:endParaRPr>
              <a:solidFill>
                <a:srgbClr val="D1D5DB"/>
              </a:solidFill>
              <a:latin typeface="Arial"/>
              <a:ea typeface="Arial"/>
              <a:cs typeface="Arial"/>
              <a:sym typeface="Arial"/>
            </a:endParaRPr>
          </a:p>
          <a:p>
            <a:pPr indent="0" lvl="0" marL="228600" rtl="0" algn="l">
              <a:lnSpc>
                <a:spcPct val="90000"/>
              </a:lnSpc>
              <a:spcBef>
                <a:spcPts val="0"/>
              </a:spcBef>
              <a:spcAft>
                <a:spcPts val="0"/>
              </a:spcAft>
              <a:buClr>
                <a:schemeClr val="dk1"/>
              </a:buClr>
              <a:buSzPts val="1100"/>
              <a:buFont typeface="Arial"/>
              <a:buNone/>
            </a:pPr>
            <a:r>
              <a:rPr lang="es-MX">
                <a:solidFill>
                  <a:srgbClr val="D1D5DB"/>
                </a:solidFill>
                <a:latin typeface="Arial"/>
                <a:ea typeface="Arial"/>
                <a:cs typeface="Arial"/>
                <a:sym typeface="Arial"/>
              </a:rPr>
              <a:t>Las redes neuronales son modelos de aprendizaje automático inspirados en el funcionamiento del cerebro humano. Consisten en un conjunto interconectado de unidades llamadas neuronas artificiales que trabajan en conjunto para procesar información y realizar tareas específicas.</a:t>
            </a:r>
            <a:endParaRPr>
              <a:solidFill>
                <a:srgbClr val="D1D5DB"/>
              </a:solidFill>
              <a:latin typeface="Arial"/>
              <a:ea typeface="Arial"/>
              <a:cs typeface="Arial"/>
              <a:sym typeface="Arial"/>
            </a:endParaRPr>
          </a:p>
          <a:p>
            <a:pPr indent="0" lvl="0" marL="228600" rtl="0" algn="l">
              <a:lnSpc>
                <a:spcPct val="90000"/>
              </a:lnSpc>
              <a:spcBef>
                <a:spcPts val="0"/>
              </a:spcBef>
              <a:spcAft>
                <a:spcPts val="0"/>
              </a:spcAft>
              <a:buNone/>
            </a:pPr>
            <a:br>
              <a:rPr lang="es-MX">
                <a:solidFill>
                  <a:srgbClr val="D1D5DB"/>
                </a:solidFill>
                <a:latin typeface="Arial"/>
                <a:ea typeface="Arial"/>
                <a:cs typeface="Arial"/>
                <a:sym typeface="Arial"/>
              </a:rPr>
            </a:br>
            <a:r>
              <a:rPr lang="es-MX">
                <a:solidFill>
                  <a:srgbClr val="D1D5DB"/>
                </a:solidFill>
                <a:latin typeface="Arial"/>
                <a:ea typeface="Arial"/>
                <a:cs typeface="Arial"/>
                <a:sym typeface="Arial"/>
              </a:rPr>
              <a:t>La clasificación de imágenes </a:t>
            </a:r>
            <a:r>
              <a:rPr lang="es-MX">
                <a:solidFill>
                  <a:srgbClr val="D1D5DB"/>
                </a:solidFill>
                <a:latin typeface="Arial"/>
                <a:ea typeface="Arial"/>
                <a:cs typeface="Arial"/>
                <a:sym typeface="Arial"/>
              </a:rPr>
              <a:t>permite</a:t>
            </a:r>
            <a:r>
              <a:rPr lang="es-MX">
                <a:solidFill>
                  <a:srgbClr val="D1D5DB"/>
                </a:solidFill>
                <a:latin typeface="Arial"/>
                <a:ea typeface="Arial"/>
                <a:cs typeface="Arial"/>
                <a:sym typeface="Arial"/>
              </a:rPr>
              <a:t> automatizar el proceso de reconocimiento de patrones visuales en imágenes y asignarles etiquetas o categorías. Este enfoque se conoce como clasificación de imágenes.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493287e98a_0_5"/>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b="1" lang="es-MX"/>
              <a:t>TensorFlow</a:t>
            </a:r>
            <a:endParaRPr b="1"/>
          </a:p>
        </p:txBody>
      </p:sp>
      <p:sp>
        <p:nvSpPr>
          <p:cNvPr id="180" name="Google Shape;180;g2493287e98a_0_5"/>
          <p:cNvSpPr txBox="1"/>
          <p:nvPr>
            <p:ph idx="1" type="body"/>
          </p:nvPr>
        </p:nvSpPr>
        <p:spPr>
          <a:xfrm>
            <a:off x="279450" y="2472025"/>
            <a:ext cx="8748900" cy="32265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s-MX">
                <a:solidFill>
                  <a:schemeClr val="lt2"/>
                </a:solidFill>
                <a:latin typeface="Roboto"/>
                <a:ea typeface="Roboto"/>
                <a:cs typeface="Roboto"/>
                <a:sym typeface="Roboto"/>
              </a:rPr>
              <a:t>TensorFlow</a:t>
            </a:r>
            <a:r>
              <a:rPr lang="es-MX">
                <a:solidFill>
                  <a:schemeClr val="lt2"/>
                </a:solidFill>
                <a:latin typeface="Roboto"/>
                <a:ea typeface="Roboto"/>
                <a:cs typeface="Roboto"/>
                <a:sym typeface="Roboto"/>
              </a:rPr>
              <a:t> es una biblioteca de código abierto desarrollada por Google</a:t>
            </a:r>
            <a:endParaRPr>
              <a:solidFill>
                <a:schemeClr val="lt2"/>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s-MX">
                <a:solidFill>
                  <a:schemeClr val="lt2"/>
                </a:solidFill>
                <a:latin typeface="Roboto"/>
                <a:ea typeface="Roboto"/>
                <a:cs typeface="Roboto"/>
                <a:sym typeface="Roboto"/>
              </a:rPr>
              <a:t>La principal característica de TensorFlow es su capacidad para trabajar con estructuras de datos llamadas tensores. Un tensor es un arreglo multidimensional similar a una matriz, pero con una mayor flexibilidad y dimensiones adicionales</a:t>
            </a:r>
            <a:endParaRPr>
              <a:solidFill>
                <a:schemeClr val="lt2"/>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a:solidFill>
                <a:schemeClr val="lt2"/>
              </a:solidFill>
              <a:latin typeface="Roboto"/>
              <a:ea typeface="Roboto"/>
              <a:cs typeface="Roboto"/>
              <a:sym typeface="Roboto"/>
            </a:endParaRPr>
          </a:p>
          <a:p>
            <a:pPr indent="0" lvl="0" marL="0" rtl="0" algn="l">
              <a:spcBef>
                <a:spcPts val="1000"/>
              </a:spcBef>
              <a:spcAft>
                <a:spcPts val="0"/>
              </a:spcAft>
              <a:buNone/>
            </a:pPr>
            <a:r>
              <a:t/>
            </a:r>
            <a:endParaRPr>
              <a:solidFill>
                <a:schemeClr val="lt2"/>
              </a:solidFill>
              <a:latin typeface="Roboto"/>
              <a:ea typeface="Roboto"/>
              <a:cs typeface="Roboto"/>
              <a:sym typeface="Roboto"/>
            </a:endParaRPr>
          </a:p>
        </p:txBody>
      </p:sp>
      <p:pic>
        <p:nvPicPr>
          <p:cNvPr id="181" name="Google Shape;181;g2493287e98a_0_5"/>
          <p:cNvPicPr preferRelativeResize="0"/>
          <p:nvPr/>
        </p:nvPicPr>
        <p:blipFill>
          <a:blip r:embed="rId3">
            <a:alphaModFix/>
          </a:blip>
          <a:stretch>
            <a:fillRect/>
          </a:stretch>
        </p:blipFill>
        <p:spPr>
          <a:xfrm>
            <a:off x="9180750" y="2209773"/>
            <a:ext cx="2858851" cy="30574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493287e98a_0_19"/>
          <p:cNvSpPr txBox="1"/>
          <p:nvPr>
            <p:ph type="title"/>
          </p:nvPr>
        </p:nvSpPr>
        <p:spPr>
          <a:xfrm>
            <a:off x="2915425" y="51662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b="1" lang="es-MX"/>
              <a:t>Utilidades del TensorFlow</a:t>
            </a:r>
            <a:endParaRPr b="1"/>
          </a:p>
        </p:txBody>
      </p:sp>
      <p:sp>
        <p:nvSpPr>
          <p:cNvPr id="187" name="Google Shape;187;g2493287e98a_0_19"/>
          <p:cNvSpPr txBox="1"/>
          <p:nvPr>
            <p:ph idx="1" type="body"/>
          </p:nvPr>
        </p:nvSpPr>
        <p:spPr>
          <a:xfrm>
            <a:off x="436025" y="2191225"/>
            <a:ext cx="6689700" cy="40242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Clr>
                <a:schemeClr val="lt2"/>
              </a:buClr>
              <a:buSzPts val="1800"/>
              <a:buFont typeface="Roboto"/>
              <a:buChar char="•"/>
            </a:pPr>
            <a:r>
              <a:rPr lang="es-MX">
                <a:solidFill>
                  <a:schemeClr val="lt2"/>
                </a:solidFill>
                <a:latin typeface="Roboto"/>
                <a:ea typeface="Roboto"/>
                <a:cs typeface="Roboto"/>
                <a:sym typeface="Roboto"/>
              </a:rPr>
              <a:t>Proporciona un conjunto de herramientas y API que permiten construir redes neuronales con facilidad. </a:t>
            </a:r>
            <a:endParaRPr>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s-MX">
                <a:solidFill>
                  <a:schemeClr val="lt2"/>
                </a:solidFill>
                <a:latin typeface="Roboto"/>
                <a:ea typeface="Roboto"/>
                <a:cs typeface="Roboto"/>
                <a:sym typeface="Roboto"/>
              </a:rPr>
              <a:t>Proporciona una abstracción de alto nivel llamada "Keras" que simplifica la construcción y entrenamiento de modelos de aprendizaje automático</a:t>
            </a:r>
            <a:endParaRPr>
              <a:solidFill>
                <a:schemeClr val="lt2"/>
              </a:solidFill>
              <a:latin typeface="Roboto"/>
              <a:ea typeface="Roboto"/>
              <a:cs typeface="Roboto"/>
              <a:sym typeface="Roboto"/>
            </a:endParaRPr>
          </a:p>
          <a:p>
            <a:pPr indent="-342900" lvl="0" marL="457200" rtl="0" algn="l">
              <a:spcBef>
                <a:spcPts val="0"/>
              </a:spcBef>
              <a:spcAft>
                <a:spcPts val="0"/>
              </a:spcAft>
              <a:buSzPts val="1800"/>
              <a:buFont typeface="Arial"/>
              <a:buChar char="•"/>
            </a:pPr>
            <a:r>
              <a:rPr lang="es-MX">
                <a:latin typeface="Arial"/>
                <a:ea typeface="Arial"/>
                <a:cs typeface="Arial"/>
                <a:sym typeface="Arial"/>
              </a:rPr>
              <a:t>Implementación de algoritmos de aprendizaje automático: TensorFlow proporciona una amplia gama de algoritmos y técnicas de aprendizaje automático listos para usar. Esto incluye algoritmos de clasificación, regresión, agrupamiento, detección de objetos, procesamiento del lenguaje natural, entre otros</a:t>
            </a:r>
            <a:endParaRPr>
              <a:solidFill>
                <a:schemeClr val="lt2"/>
              </a:solidFill>
              <a:latin typeface="Roboto"/>
              <a:ea typeface="Roboto"/>
              <a:cs typeface="Roboto"/>
              <a:sym typeface="Roboto"/>
            </a:endParaRPr>
          </a:p>
        </p:txBody>
      </p:sp>
      <p:sp>
        <p:nvSpPr>
          <p:cNvPr id="188" name="Google Shape;188;g2493287e98a_0_19"/>
          <p:cNvSpPr/>
          <p:nvPr/>
        </p:nvSpPr>
        <p:spPr>
          <a:xfrm>
            <a:off x="7616125" y="1979725"/>
            <a:ext cx="4447200" cy="443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g2493287e98a_0_19"/>
          <p:cNvPicPr preferRelativeResize="0"/>
          <p:nvPr/>
        </p:nvPicPr>
        <p:blipFill>
          <a:blip r:embed="rId3">
            <a:alphaModFix/>
          </a:blip>
          <a:stretch>
            <a:fillRect/>
          </a:stretch>
        </p:blipFill>
        <p:spPr>
          <a:xfrm>
            <a:off x="7616125" y="1979725"/>
            <a:ext cx="4447200" cy="444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
          <p:cNvSpPr txBox="1"/>
          <p:nvPr>
            <p:ph type="title"/>
          </p:nvPr>
        </p:nvSpPr>
        <p:spPr>
          <a:xfrm>
            <a:off x="1586838" y="243148"/>
            <a:ext cx="8610600" cy="129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s-MX"/>
              <a:t>Dataset</a:t>
            </a:r>
            <a:endParaRPr/>
          </a:p>
        </p:txBody>
      </p:sp>
      <p:sp>
        <p:nvSpPr>
          <p:cNvPr id="195" name="Google Shape;195;p4"/>
          <p:cNvSpPr txBox="1"/>
          <p:nvPr>
            <p:ph idx="1" type="body"/>
          </p:nvPr>
        </p:nvSpPr>
        <p:spPr>
          <a:xfrm>
            <a:off x="753200" y="1595575"/>
            <a:ext cx="11165100" cy="23487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500"/>
              </a:spcBef>
              <a:spcAft>
                <a:spcPts val="0"/>
              </a:spcAft>
              <a:buClr>
                <a:schemeClr val="dk1"/>
              </a:buClr>
              <a:buSzPts val="523"/>
              <a:buFont typeface="Arial"/>
              <a:buNone/>
            </a:pPr>
            <a:r>
              <a:rPr lang="es-MX" sz="1815">
                <a:solidFill>
                  <a:srgbClr val="D1D5DB"/>
                </a:solidFill>
                <a:latin typeface="Arial"/>
                <a:ea typeface="Arial"/>
                <a:cs typeface="Arial"/>
                <a:sym typeface="Arial"/>
              </a:rPr>
              <a:t>Fast Food Classification Dataset - V2" Está diseñado para ayudar en la creación y evaluación de modelos de aprendizaje automático que puedan identificar y clasificar diferentes tipos de alimentos rápidos.</a:t>
            </a:r>
            <a:endParaRPr sz="1815">
              <a:solidFill>
                <a:srgbClr val="D1D5DB"/>
              </a:solidFill>
              <a:latin typeface="Arial"/>
              <a:ea typeface="Arial"/>
              <a:cs typeface="Arial"/>
              <a:sym typeface="Arial"/>
            </a:endParaRPr>
          </a:p>
          <a:p>
            <a:pPr indent="0" lvl="0" marL="0" rtl="0" algn="l">
              <a:lnSpc>
                <a:spcPct val="105000"/>
              </a:lnSpc>
              <a:spcBef>
                <a:spcPts val="1500"/>
              </a:spcBef>
              <a:spcAft>
                <a:spcPts val="0"/>
              </a:spcAft>
              <a:buSzPts val="523"/>
              <a:buNone/>
            </a:pPr>
            <a:r>
              <a:rPr lang="es-MX" sz="1815">
                <a:solidFill>
                  <a:srgbClr val="D1D5DB"/>
                </a:solidFill>
                <a:latin typeface="Arial"/>
                <a:ea typeface="Arial"/>
                <a:cs typeface="Arial"/>
                <a:sym typeface="Arial"/>
              </a:rPr>
              <a:t>Explicación:</a:t>
            </a:r>
            <a:endParaRPr sz="1815">
              <a:solidFill>
                <a:srgbClr val="D1D5DB"/>
              </a:solidFill>
              <a:latin typeface="Arial"/>
              <a:ea typeface="Arial"/>
              <a:cs typeface="Arial"/>
              <a:sym typeface="Arial"/>
            </a:endParaRPr>
          </a:p>
          <a:p>
            <a:pPr indent="0" lvl="0" marL="0" rtl="0" algn="l">
              <a:lnSpc>
                <a:spcPct val="105000"/>
              </a:lnSpc>
              <a:spcBef>
                <a:spcPts val="1500"/>
              </a:spcBef>
              <a:spcAft>
                <a:spcPts val="0"/>
              </a:spcAft>
              <a:buSzPts val="523"/>
              <a:buNone/>
            </a:pPr>
            <a:r>
              <a:rPr lang="es-MX" sz="1815">
                <a:solidFill>
                  <a:srgbClr val="D1D5DB"/>
                </a:solidFill>
                <a:latin typeface="Arial"/>
                <a:ea typeface="Arial"/>
                <a:cs typeface="Arial"/>
                <a:sym typeface="Arial"/>
              </a:rPr>
              <a:t>El dataset contiene una amplia variedad de imágenes de comida rápida tomadas desde diferentes ángulos y perspectivas. Cada imagen está etiquetada con la categoría de comida rápida a la que pertenece, lo que permite entrenar modelos para reconocer y clasificar automáticamente estos alimentos.</a:t>
            </a:r>
            <a:endParaRPr sz="1815">
              <a:solidFill>
                <a:srgbClr val="D1D5DB"/>
              </a:solidFill>
              <a:latin typeface="Arial"/>
              <a:ea typeface="Arial"/>
              <a:cs typeface="Arial"/>
              <a:sym typeface="Arial"/>
            </a:endParaRPr>
          </a:p>
          <a:p>
            <a:pPr indent="0" lvl="0" marL="0" rtl="0" algn="l">
              <a:lnSpc>
                <a:spcPct val="105000"/>
              </a:lnSpc>
              <a:spcBef>
                <a:spcPts val="1500"/>
              </a:spcBef>
              <a:spcAft>
                <a:spcPts val="1500"/>
              </a:spcAft>
              <a:buSzPts val="523"/>
              <a:buNone/>
            </a:pPr>
            <a:r>
              <a:t/>
            </a:r>
            <a:endParaRPr sz="1615">
              <a:solidFill>
                <a:srgbClr val="D1D5DB"/>
              </a:solidFill>
              <a:latin typeface="Arial"/>
              <a:ea typeface="Arial"/>
              <a:cs typeface="Arial"/>
              <a:sym typeface="Arial"/>
            </a:endParaRPr>
          </a:p>
        </p:txBody>
      </p:sp>
      <p:pic>
        <p:nvPicPr>
          <p:cNvPr id="196" name="Google Shape;196;p4"/>
          <p:cNvPicPr preferRelativeResize="0"/>
          <p:nvPr/>
        </p:nvPicPr>
        <p:blipFill>
          <a:blip r:embed="rId3">
            <a:alphaModFix/>
          </a:blip>
          <a:stretch>
            <a:fillRect/>
          </a:stretch>
        </p:blipFill>
        <p:spPr>
          <a:xfrm>
            <a:off x="3237263" y="4202000"/>
            <a:ext cx="5717476" cy="2457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6"/>
          <p:cNvSpPr txBox="1"/>
          <p:nvPr>
            <p:ph type="title"/>
          </p:nvPr>
        </p:nvSpPr>
        <p:spPr>
          <a:xfrm>
            <a:off x="2102775" y="189573"/>
            <a:ext cx="8610600" cy="12930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entury Gothic"/>
              <a:buNone/>
            </a:pPr>
            <a:r>
              <a:rPr lang="es-MX"/>
              <a:t>Entrenamiento</a:t>
            </a:r>
            <a:endParaRPr/>
          </a:p>
        </p:txBody>
      </p:sp>
      <p:sp>
        <p:nvSpPr>
          <p:cNvPr id="202" name="Google Shape;202;p6"/>
          <p:cNvSpPr txBox="1"/>
          <p:nvPr>
            <p:ph idx="1" type="body"/>
          </p:nvPr>
        </p:nvSpPr>
        <p:spPr>
          <a:xfrm>
            <a:off x="685800" y="1888935"/>
            <a:ext cx="10820400" cy="4024200"/>
          </a:xfrm>
          <a:prstGeom prst="rect">
            <a:avLst/>
          </a:prstGeom>
          <a:noFill/>
          <a:ln>
            <a:noFill/>
          </a:ln>
        </p:spPr>
        <p:txBody>
          <a:bodyPr anchorCtr="0" anchor="t" bIns="45700" lIns="91425" spcFirstLastPara="1" rIns="91425" wrap="square" tIns="45700">
            <a:noAutofit/>
          </a:bodyPr>
          <a:lstStyle/>
          <a:p>
            <a:pPr indent="-260350" lvl="0" marL="228600" rtl="0" algn="l">
              <a:lnSpc>
                <a:spcPct val="90000"/>
              </a:lnSpc>
              <a:spcBef>
                <a:spcPts val="0"/>
              </a:spcBef>
              <a:spcAft>
                <a:spcPts val="0"/>
              </a:spcAft>
              <a:buClr>
                <a:srgbClr val="D1D5DB"/>
              </a:buClr>
              <a:buSzPts val="2700"/>
              <a:buChar char="•"/>
            </a:pPr>
            <a:r>
              <a:rPr i="0" lang="es-MX" sz="2700">
                <a:solidFill>
                  <a:srgbClr val="D1D5DB"/>
                </a:solidFill>
                <a:latin typeface="Arial"/>
                <a:ea typeface="Arial"/>
                <a:cs typeface="Arial"/>
                <a:sym typeface="Arial"/>
              </a:rPr>
              <a:t>Proceso de entrenamiento de la red neuronal</a:t>
            </a:r>
            <a:endParaRPr i="0" sz="2700">
              <a:solidFill>
                <a:srgbClr val="D1D5DB"/>
              </a:solidFill>
              <a:latin typeface="Arial"/>
              <a:ea typeface="Arial"/>
              <a:cs typeface="Arial"/>
              <a:sym typeface="Arial"/>
            </a:endParaRPr>
          </a:p>
          <a:p>
            <a:pPr indent="0" lvl="0" marL="228600" rtl="0" algn="l">
              <a:lnSpc>
                <a:spcPct val="90000"/>
              </a:lnSpc>
              <a:spcBef>
                <a:spcPts val="0"/>
              </a:spcBef>
              <a:spcAft>
                <a:spcPts val="0"/>
              </a:spcAft>
              <a:buNone/>
            </a:pPr>
            <a:r>
              <a:t/>
            </a:r>
            <a:endParaRPr sz="2700">
              <a:solidFill>
                <a:srgbClr val="D1D5DB"/>
              </a:solidFill>
              <a:latin typeface="Arial"/>
              <a:ea typeface="Arial"/>
              <a:cs typeface="Arial"/>
              <a:sym typeface="Arial"/>
            </a:endParaRPr>
          </a:p>
          <a:p>
            <a:pPr indent="0" lvl="0" marL="228600" rtl="0" algn="l">
              <a:lnSpc>
                <a:spcPct val="90000"/>
              </a:lnSpc>
              <a:spcBef>
                <a:spcPts val="0"/>
              </a:spcBef>
              <a:spcAft>
                <a:spcPts val="0"/>
              </a:spcAft>
              <a:buNone/>
            </a:pPr>
            <a:r>
              <a:rPr lang="es-MX" sz="1900">
                <a:solidFill>
                  <a:schemeClr val="lt2"/>
                </a:solidFill>
                <a:latin typeface="Arial"/>
                <a:ea typeface="Arial"/>
                <a:cs typeface="Arial"/>
                <a:sym typeface="Arial"/>
              </a:rPr>
              <a:t>Preparación del conjunto de datos: recopilar y preparar el conjunto de datos Fast Food Classification Dataset - V2</a:t>
            </a:r>
            <a:endParaRPr sz="1900">
              <a:solidFill>
                <a:schemeClr val="lt2"/>
              </a:solidFill>
              <a:latin typeface="Arial"/>
              <a:ea typeface="Arial"/>
              <a:cs typeface="Arial"/>
              <a:sym typeface="Arial"/>
            </a:endParaRPr>
          </a:p>
          <a:p>
            <a:pPr indent="0" lvl="0" marL="228600" rtl="0" algn="l">
              <a:lnSpc>
                <a:spcPct val="90000"/>
              </a:lnSpc>
              <a:spcBef>
                <a:spcPts val="0"/>
              </a:spcBef>
              <a:spcAft>
                <a:spcPts val="0"/>
              </a:spcAft>
              <a:buNone/>
            </a:pPr>
            <a:r>
              <a:t/>
            </a:r>
            <a:endParaRPr sz="1900">
              <a:solidFill>
                <a:schemeClr val="lt2"/>
              </a:solidFill>
              <a:latin typeface="Arial"/>
              <a:ea typeface="Arial"/>
              <a:cs typeface="Arial"/>
              <a:sym typeface="Arial"/>
            </a:endParaRPr>
          </a:p>
          <a:p>
            <a:pPr indent="0" lvl="0" marL="228600" rtl="0" algn="l">
              <a:lnSpc>
                <a:spcPct val="90000"/>
              </a:lnSpc>
              <a:spcBef>
                <a:spcPts val="0"/>
              </a:spcBef>
              <a:spcAft>
                <a:spcPts val="0"/>
              </a:spcAft>
              <a:buNone/>
            </a:pPr>
            <a:r>
              <a:rPr lang="es-MX" sz="1900">
                <a:solidFill>
                  <a:schemeClr val="lt2"/>
                </a:solidFill>
                <a:latin typeface="Arial"/>
                <a:ea typeface="Arial"/>
                <a:cs typeface="Arial"/>
                <a:sym typeface="Arial"/>
              </a:rPr>
              <a:t>Diseño de la arquitectura de la red neuronal:  el tipo de red neuronal a utilizar, una red neuronal convolucional (CNN), y diseñar la estructura de capas y conexiones entre ellas.</a:t>
            </a:r>
            <a:endParaRPr sz="1900">
              <a:solidFill>
                <a:schemeClr val="lt2"/>
              </a:solidFill>
              <a:latin typeface="Arial"/>
              <a:ea typeface="Arial"/>
              <a:cs typeface="Arial"/>
              <a:sym typeface="Arial"/>
            </a:endParaRPr>
          </a:p>
          <a:p>
            <a:pPr indent="0" lvl="0" marL="228600" rtl="0" algn="l">
              <a:lnSpc>
                <a:spcPct val="90000"/>
              </a:lnSpc>
              <a:spcBef>
                <a:spcPts val="0"/>
              </a:spcBef>
              <a:spcAft>
                <a:spcPts val="0"/>
              </a:spcAft>
              <a:buNone/>
            </a:pPr>
            <a:r>
              <a:t/>
            </a:r>
            <a:endParaRPr sz="1900">
              <a:solidFill>
                <a:schemeClr val="lt2"/>
              </a:solidFill>
              <a:latin typeface="Arial"/>
              <a:ea typeface="Arial"/>
              <a:cs typeface="Arial"/>
              <a:sym typeface="Arial"/>
            </a:endParaRPr>
          </a:p>
          <a:p>
            <a:pPr indent="0" lvl="0" marL="228600" rtl="0" algn="l">
              <a:lnSpc>
                <a:spcPct val="90000"/>
              </a:lnSpc>
              <a:spcBef>
                <a:spcPts val="0"/>
              </a:spcBef>
              <a:spcAft>
                <a:spcPts val="0"/>
              </a:spcAft>
              <a:buNone/>
            </a:pPr>
            <a:r>
              <a:rPr lang="es-MX" sz="1900">
                <a:solidFill>
                  <a:schemeClr val="lt2"/>
                </a:solidFill>
                <a:latin typeface="Arial"/>
                <a:ea typeface="Arial"/>
                <a:cs typeface="Arial"/>
                <a:sym typeface="Arial"/>
              </a:rPr>
              <a:t>Entrenamiento de la red neuronal: Una vez que los datos están preparados y la arquitectura de la red neuronal está definida, se procede al entrenamiento de la red. </a:t>
            </a:r>
            <a:endParaRPr sz="1900">
              <a:solidFill>
                <a:schemeClr val="lt2"/>
              </a:solidFill>
              <a:latin typeface="Arial"/>
              <a:ea typeface="Arial"/>
              <a:cs typeface="Arial"/>
              <a:sym typeface="Arial"/>
            </a:endParaRPr>
          </a:p>
          <a:p>
            <a:pPr indent="0" lvl="0" marL="228600" rtl="0" algn="l">
              <a:lnSpc>
                <a:spcPct val="90000"/>
              </a:lnSpc>
              <a:spcBef>
                <a:spcPts val="0"/>
              </a:spcBef>
              <a:spcAft>
                <a:spcPts val="0"/>
              </a:spcAft>
              <a:buNone/>
            </a:pPr>
            <a:r>
              <a:t/>
            </a:r>
            <a:endParaRPr sz="1900">
              <a:solidFill>
                <a:schemeClr val="lt2"/>
              </a:solidFill>
              <a:latin typeface="Arial"/>
              <a:ea typeface="Arial"/>
              <a:cs typeface="Arial"/>
              <a:sym typeface="Arial"/>
            </a:endParaRPr>
          </a:p>
          <a:p>
            <a:pPr indent="0" lvl="0" marL="228600" rtl="0" algn="l">
              <a:lnSpc>
                <a:spcPct val="90000"/>
              </a:lnSpc>
              <a:spcBef>
                <a:spcPts val="0"/>
              </a:spcBef>
              <a:spcAft>
                <a:spcPts val="0"/>
              </a:spcAft>
              <a:buNone/>
            </a:pPr>
            <a:r>
              <a:rPr lang="es-MX" sz="1900">
                <a:solidFill>
                  <a:schemeClr val="lt2"/>
                </a:solidFill>
                <a:latin typeface="Arial"/>
                <a:ea typeface="Arial"/>
                <a:cs typeface="Arial"/>
                <a:sym typeface="Arial"/>
              </a:rPr>
              <a:t>El objetivo es minimizar una función de pérdida que mide la discrepancia entre las predicciones de la red y las etiquetas reales.</a:t>
            </a:r>
            <a:endParaRPr sz="1900">
              <a:solidFill>
                <a:schemeClr val="lt2"/>
              </a:solidFill>
              <a:latin typeface="Arial"/>
              <a:ea typeface="Arial"/>
              <a:cs typeface="Arial"/>
              <a:sym typeface="Arial"/>
            </a:endParaRPr>
          </a:p>
          <a:p>
            <a:pPr indent="0" lvl="0" marL="139700" rtl="0" algn="l">
              <a:lnSpc>
                <a:spcPct val="90000"/>
              </a:lnSpc>
              <a:spcBef>
                <a:spcPts val="1000"/>
              </a:spcBef>
              <a:spcAft>
                <a:spcPts val="0"/>
              </a:spcAft>
              <a:buClr>
                <a:schemeClr val="lt1"/>
              </a:buClr>
              <a:buSzPts val="22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7"/>
          <p:cNvSpPr txBox="1"/>
          <p:nvPr>
            <p:ph type="title"/>
          </p:nvPr>
        </p:nvSpPr>
        <p:spPr>
          <a:xfrm>
            <a:off x="2231600" y="328298"/>
            <a:ext cx="8610600" cy="12930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4000"/>
              <a:buFont typeface="Century Gothic"/>
              <a:buNone/>
            </a:pPr>
            <a:r>
              <a:rPr lang="es-MX"/>
              <a:t>Entrenamiento</a:t>
            </a:r>
            <a:endParaRPr/>
          </a:p>
        </p:txBody>
      </p:sp>
      <p:sp>
        <p:nvSpPr>
          <p:cNvPr id="208" name="Google Shape;208;p7"/>
          <p:cNvSpPr txBox="1"/>
          <p:nvPr>
            <p:ph idx="1" type="body"/>
          </p:nvPr>
        </p:nvSpPr>
        <p:spPr>
          <a:xfrm>
            <a:off x="685800" y="1679210"/>
            <a:ext cx="10820400" cy="4024200"/>
          </a:xfrm>
          <a:prstGeom prst="rect">
            <a:avLst/>
          </a:prstGeom>
          <a:noFill/>
          <a:ln>
            <a:noFill/>
          </a:ln>
        </p:spPr>
        <p:txBody>
          <a:bodyPr anchorCtr="0" anchor="t" bIns="45700" lIns="91425" spcFirstLastPara="1" rIns="91425" wrap="square" tIns="45700">
            <a:normAutofit/>
          </a:bodyPr>
          <a:lstStyle/>
          <a:p>
            <a:pPr indent="-247650" lvl="0" marL="228600" rtl="0" algn="l">
              <a:lnSpc>
                <a:spcPct val="90000"/>
              </a:lnSpc>
              <a:spcBef>
                <a:spcPts val="0"/>
              </a:spcBef>
              <a:spcAft>
                <a:spcPts val="0"/>
              </a:spcAft>
              <a:buClr>
                <a:srgbClr val="D1D5DB"/>
              </a:buClr>
              <a:buSzPts val="2500"/>
              <a:buFont typeface="Arial"/>
              <a:buChar char="•"/>
            </a:pPr>
            <a:r>
              <a:rPr b="0" i="0" lang="es-MX" sz="2500">
                <a:solidFill>
                  <a:srgbClr val="D1D5DB"/>
                </a:solidFill>
                <a:latin typeface="Arial"/>
                <a:ea typeface="Arial"/>
                <a:cs typeface="Arial"/>
                <a:sym typeface="Arial"/>
              </a:rPr>
              <a:t>Evaluación de la precisión de la red neuronal</a:t>
            </a:r>
            <a:endParaRPr b="0" i="0" sz="2500">
              <a:solidFill>
                <a:srgbClr val="D1D5DB"/>
              </a:solidFill>
              <a:latin typeface="Arial"/>
              <a:ea typeface="Arial"/>
              <a:cs typeface="Arial"/>
              <a:sym typeface="Arial"/>
            </a:endParaRPr>
          </a:p>
          <a:p>
            <a:pPr indent="0" lvl="0" marL="0" rtl="0" algn="l">
              <a:lnSpc>
                <a:spcPct val="90000"/>
              </a:lnSpc>
              <a:spcBef>
                <a:spcPts val="0"/>
              </a:spcBef>
              <a:spcAft>
                <a:spcPts val="0"/>
              </a:spcAft>
              <a:buNone/>
            </a:pPr>
            <a:r>
              <a:t/>
            </a:r>
            <a:endParaRPr sz="2500">
              <a:latin typeface="Arial"/>
              <a:ea typeface="Arial"/>
              <a:cs typeface="Arial"/>
              <a:sym typeface="Arial"/>
            </a:endParaRPr>
          </a:p>
          <a:p>
            <a:pPr indent="0" lvl="0" marL="228600" rtl="0" algn="l">
              <a:lnSpc>
                <a:spcPct val="90000"/>
              </a:lnSpc>
              <a:spcBef>
                <a:spcPts val="0"/>
              </a:spcBef>
              <a:spcAft>
                <a:spcPts val="0"/>
              </a:spcAft>
              <a:buNone/>
            </a:pPr>
            <a:r>
              <a:rPr lang="es-MX" sz="1900">
                <a:latin typeface="Arial"/>
                <a:ea typeface="Arial"/>
                <a:cs typeface="Arial"/>
                <a:sym typeface="Arial"/>
              </a:rPr>
              <a:t>Se envían las imágenes del conjunto de prueba a la red neuronal y se comparan las predicciones realizadas por la red con las etiquetas verdaderas de las imágenes. La precisión se calcula dividiendo el número de predicciones correctas por el número total de muestras en el conjunto de </a:t>
            </a:r>
            <a:r>
              <a:rPr lang="es-MX" sz="1900">
                <a:latin typeface="Arial"/>
                <a:ea typeface="Arial"/>
                <a:cs typeface="Arial"/>
                <a:sym typeface="Arial"/>
              </a:rPr>
              <a:t>pruebas</a:t>
            </a:r>
            <a:r>
              <a:rPr lang="es-MX" sz="1900">
                <a:latin typeface="Arial"/>
                <a:ea typeface="Arial"/>
                <a:cs typeface="Arial"/>
                <a:sym typeface="Arial"/>
              </a:rPr>
              <a:t>.</a:t>
            </a:r>
            <a:endParaRPr sz="1900">
              <a:latin typeface="Arial"/>
              <a:ea typeface="Arial"/>
              <a:cs typeface="Arial"/>
              <a:sym typeface="Arial"/>
            </a:endParaRPr>
          </a:p>
          <a:p>
            <a:pPr indent="0" lvl="0" marL="228600" rtl="0" algn="l">
              <a:lnSpc>
                <a:spcPct val="90000"/>
              </a:lnSpc>
              <a:spcBef>
                <a:spcPts val="0"/>
              </a:spcBef>
              <a:spcAft>
                <a:spcPts val="0"/>
              </a:spcAft>
              <a:buNone/>
            </a:pPr>
            <a:r>
              <a:t/>
            </a:r>
            <a:endParaRPr sz="1900">
              <a:solidFill>
                <a:srgbClr val="D1D5DB"/>
              </a:solidFill>
              <a:highlight>
                <a:srgbClr val="444654"/>
              </a:highlight>
              <a:latin typeface="Arial"/>
              <a:ea typeface="Arial"/>
              <a:cs typeface="Arial"/>
              <a:sym typeface="Arial"/>
            </a:endParaRPr>
          </a:p>
          <a:p>
            <a:pPr indent="0" lvl="0" marL="228600" rtl="0" algn="l">
              <a:spcBef>
                <a:spcPts val="0"/>
              </a:spcBef>
              <a:spcAft>
                <a:spcPts val="0"/>
              </a:spcAft>
              <a:buNone/>
            </a:pPr>
            <a:r>
              <a:t/>
            </a:r>
            <a:endParaRPr/>
          </a:p>
        </p:txBody>
      </p:sp>
      <p:pic>
        <p:nvPicPr>
          <p:cNvPr id="209" name="Google Shape;209;p7"/>
          <p:cNvPicPr preferRelativeResize="0"/>
          <p:nvPr/>
        </p:nvPicPr>
        <p:blipFill>
          <a:blip r:embed="rId3">
            <a:alphaModFix/>
          </a:blip>
          <a:stretch>
            <a:fillRect/>
          </a:stretch>
        </p:blipFill>
        <p:spPr>
          <a:xfrm>
            <a:off x="2833298" y="3947900"/>
            <a:ext cx="6878875" cy="2751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stela de condensación">
  <a:themeElements>
    <a:clrScheme name="Estela de condensación">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2023-05-16T23:41:26Z</dcterms:created>
  <dc:creator>Jean Carlos Hernandez Martin</dc:creator>
</cp:coreProperties>
</file>